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97" r:id="rId12"/>
    <p:sldId id="298" r:id="rId13"/>
    <p:sldId id="299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70" r:id="rId27"/>
    <p:sldId id="292" r:id="rId28"/>
    <p:sldId id="294" r:id="rId29"/>
    <p:sldId id="293" r:id="rId30"/>
    <p:sldId id="295" r:id="rId31"/>
    <p:sldId id="296" r:id="rId32"/>
  </p:sldIdLst>
  <p:sldSz cx="12192000" cy="6858000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Microsoft YaHei UI" panose="020B0503020204020204" pitchFamily="34" charset="-122"/>
      <p:regular r:id="rId39"/>
      <p:bold r:id="rId40"/>
    </p:embeddedFont>
    <p:embeddedFont>
      <p:font typeface="Microsoft YaHei UI Light" panose="020B0502040204020203" pitchFamily="34" charset="-122"/>
      <p:regular r:id="rId41"/>
    </p:embeddedFont>
    <p:embeddedFont>
      <p:font typeface="等线" panose="02010600030101010101" pitchFamily="2" charset="-122"/>
      <p:regular r:id="rId42"/>
      <p:bold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89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204"/>
      </p:cViewPr>
      <p:guideLst>
        <p:guide orient="horz" pos="2387"/>
        <p:guide pos="3840"/>
        <p:guide orient="horz" pos="256"/>
        <p:guide pos="189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结构化分析与需求展示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外部系统对接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政府应急平台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SOAP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GB/T 37228-2018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加密</a:t>
            </a:r>
            <a:r>
              <a:rPr lang="en-US" altLang="zh-CN" sz="2000" dirty="0"/>
              <a:t>: </a:t>
            </a:r>
            <a:r>
              <a:rPr lang="zh-CN" altLang="en-US" sz="2000" dirty="0"/>
              <a:t>量子通信通道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审计</a:t>
            </a:r>
            <a:r>
              <a:rPr lang="en-US" altLang="zh-CN" sz="2000" dirty="0"/>
              <a:t>: </a:t>
            </a:r>
            <a:r>
              <a:rPr lang="zh-CN" altLang="en-US" sz="2000" dirty="0"/>
              <a:t>区块链日志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企业工控系统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OPC UA over TSN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实时性</a:t>
            </a:r>
            <a:r>
              <a:rPr lang="en-US" altLang="zh-CN" sz="2000" dirty="0"/>
              <a:t>: </a:t>
            </a:r>
            <a:r>
              <a:rPr lang="zh-CN" altLang="en-US" sz="2000" dirty="0"/>
              <a:t>端到端延迟</a:t>
            </a:r>
            <a:r>
              <a:rPr lang="en-US" altLang="zh-CN" sz="2000" dirty="0"/>
              <a:t>&lt;10ms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安全</a:t>
            </a:r>
            <a:r>
              <a:rPr lang="en-US" altLang="zh-CN" sz="2000" dirty="0"/>
              <a:t>: IEC 62443</a:t>
            </a:r>
            <a:r>
              <a:rPr lang="zh-CN" altLang="en-US" sz="2000" dirty="0"/>
              <a:t>认证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8C1906-88C4-4B69-B82C-5AE6F8AD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0</a:t>
            </a:r>
            <a:r>
              <a:rPr lang="zh-CN" altLang="en-US" dirty="0"/>
              <a:t>层图和</a:t>
            </a:r>
            <a:r>
              <a:rPr lang="en-US" altLang="zh-CN" dirty="0"/>
              <a:t>DFD 1</a:t>
            </a:r>
            <a:r>
              <a:rPr lang="zh-CN" altLang="en-US" dirty="0"/>
              <a:t>层图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7804D6F-901C-4C5D-BD79-64580D6D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AAB161-FE8F-4722-8A7D-4BC984BBF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" r="5477"/>
          <a:stretch/>
        </p:blipFill>
        <p:spPr>
          <a:xfrm>
            <a:off x="2424361" y="2460625"/>
            <a:ext cx="5243513" cy="3890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19B44A-1303-45F2-878C-ED607508D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2" r="23095"/>
          <a:stretch/>
        </p:blipFill>
        <p:spPr>
          <a:xfrm>
            <a:off x="7667874" y="992982"/>
            <a:ext cx="4365126" cy="53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3CD601-0F0F-48F1-883D-93B9A35F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2</a:t>
            </a:r>
            <a:r>
              <a:rPr lang="zh-CN" altLang="en-US" dirty="0"/>
              <a:t>层图 数据采集 用户交互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E27B1C-DE54-439E-8695-D601C33C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D0525-A20F-45D6-97EC-B8F4FC0E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3" r="16556"/>
          <a:stretch/>
        </p:blipFill>
        <p:spPr>
          <a:xfrm>
            <a:off x="2514599" y="2102628"/>
            <a:ext cx="4171951" cy="407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BA6825-AA5C-4DC1-89E7-BAD7C347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-1811" r="28069" b="-1144"/>
          <a:stretch/>
        </p:blipFill>
        <p:spPr>
          <a:xfrm>
            <a:off x="7406187" y="604530"/>
            <a:ext cx="3745207" cy="58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3CD601-0F0F-48F1-883D-93B9A35F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2</a:t>
            </a:r>
            <a:r>
              <a:rPr lang="zh-CN" altLang="en-US" dirty="0"/>
              <a:t>层图 预警协同系统 智能分析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E27B1C-DE54-439E-8695-D601C33C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D0525-A20F-45D6-97EC-B8F4FC0E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r="16154"/>
          <a:stretch/>
        </p:blipFill>
        <p:spPr>
          <a:xfrm>
            <a:off x="2514599" y="2102627"/>
            <a:ext cx="4567468" cy="4460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BA6825-AA5C-4DC1-89E7-BAD7C347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60"/>
          <a:stretch/>
        </p:blipFill>
        <p:spPr>
          <a:xfrm>
            <a:off x="7332015" y="792955"/>
            <a:ext cx="4762164" cy="5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DBB8FF-056E-443C-8D79-B5CD292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设计了用户实体、预警信息实体、传感器数据实体。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23A91-2FB9-427C-A828-69C2C26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D50E8-E914-4FB2-97C6-E65F2134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2200941"/>
            <a:ext cx="9598131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35172" b="34812"/>
          <a:stretch/>
        </p:blipFill>
        <p:spPr>
          <a:xfrm>
            <a:off x="5996763" y="2101621"/>
            <a:ext cx="6092715" cy="42407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用户</a:t>
            </a:r>
            <a:r>
              <a:rPr lang="en-US" altLang="zh-CN" sz="2400" dirty="0"/>
              <a:t>(User):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userID</a:t>
            </a:r>
            <a:r>
              <a:rPr lang="en-US" altLang="zh-CN" sz="1800" dirty="0">
                <a:latin typeface="Consolas" panose="020B0609020204030204" pitchFamily="49" charset="0"/>
              </a:rPr>
              <a:t>: "USER_0001" (</a:t>
            </a:r>
            <a:r>
              <a:rPr lang="zh-CN" altLang="en-US" sz="1800" dirty="0">
                <a:latin typeface="Consolas" panose="020B0609020204030204" pitchFamily="49" charset="0"/>
              </a:rPr>
              <a:t>主键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role: </a:t>
            </a:r>
            <a:r>
              <a:rPr lang="zh-CN" altLang="en-US" sz="1800" dirty="0">
                <a:latin typeface="Consolas" panose="020B0609020204030204" pitchFamily="49" charset="0"/>
              </a:rPr>
              <a:t>枚举</a:t>
            </a:r>
            <a:r>
              <a:rPr lang="en-US" altLang="zh-CN" sz="1800" dirty="0">
                <a:latin typeface="Consolas" panose="020B0609020204030204" pitchFamily="49" charset="0"/>
              </a:rPr>
              <a:t>[</a:t>
            </a:r>
            <a:r>
              <a:rPr lang="zh-CN" altLang="en-US" sz="1800" dirty="0">
                <a:latin typeface="Consolas" panose="020B0609020204030204" pitchFamily="49" charset="0"/>
              </a:rPr>
              <a:t>政府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企业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公众</a:t>
            </a:r>
            <a:r>
              <a:rPr lang="en-US" altLang="zh-CN" sz="18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location: "39.9042,116.4074" (WGS84)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auth_method</a:t>
            </a:r>
            <a:r>
              <a:rPr lang="en-US" altLang="zh-CN" sz="1800" dirty="0">
                <a:latin typeface="Consolas" panose="020B0609020204030204" pitchFamily="49" charset="0"/>
              </a:rPr>
              <a:t>: </a:t>
            </a:r>
            <a:r>
              <a:rPr lang="zh-CN" altLang="en-US" sz="1800" dirty="0">
                <a:latin typeface="Consolas" panose="020B0609020204030204" pitchFamily="49" charset="0"/>
              </a:rPr>
              <a:t>生物认证</a:t>
            </a:r>
            <a:r>
              <a:rPr lang="en-US" altLang="zh-CN" sz="1800" dirty="0">
                <a:latin typeface="Consolas" panose="020B0609020204030204" pitchFamily="49" charset="0"/>
              </a:rPr>
              <a:t>/</a:t>
            </a:r>
            <a:r>
              <a:rPr lang="zh-CN" altLang="en-US" sz="1800" dirty="0">
                <a:latin typeface="Consolas" panose="020B0609020204030204" pitchFamily="49" charset="0"/>
              </a:rPr>
              <a:t>短信验证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关系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zh-CN" sz="1800" dirty="0">
                <a:latin typeface="Consolas" panose="020B0609020204030204" pitchFamily="49" charset="0"/>
              </a:rPr>
              <a:t>预警反馈</a:t>
            </a:r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1:1 </a:t>
            </a:r>
            <a:r>
              <a:rPr lang="zh-CN" altLang="zh-CN" sz="1800" dirty="0">
                <a:latin typeface="Consolas" panose="020B0609020204030204" pitchFamily="49" charset="0"/>
              </a:rPr>
              <a:t>认证信息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约束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zh-CN" altLang="zh-CN" sz="1800" dirty="0">
                <a:latin typeface="Consolas" panose="020B0609020204030204" pitchFamily="49" charset="0"/>
              </a:rPr>
              <a:t>电话号码符合</a:t>
            </a:r>
            <a:r>
              <a:rPr lang="en-US" altLang="zh-CN" sz="1800" dirty="0">
                <a:latin typeface="Consolas" panose="020B0609020204030204" pitchFamily="49" charset="0"/>
              </a:rPr>
              <a:t>E.164</a:t>
            </a:r>
            <a:r>
              <a:rPr lang="zh-CN" altLang="zh-CN" sz="1800" dirty="0">
                <a:latin typeface="Consolas" panose="020B0609020204030204" pitchFamily="49" charset="0"/>
              </a:rPr>
              <a:t>标准</a:t>
            </a:r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GPS</a:t>
            </a:r>
            <a:r>
              <a:rPr lang="zh-CN" altLang="zh-CN" sz="1800" dirty="0">
                <a:latin typeface="Consolas" panose="020B0609020204030204" pitchFamily="49" charset="0"/>
              </a:rPr>
              <a:t>坐标自动过滤境外数据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5" t="5366" r="-24" b="-82"/>
          <a:stretch/>
        </p:blipFill>
        <p:spPr>
          <a:xfrm>
            <a:off x="6939061" y="294773"/>
            <a:ext cx="5108603" cy="5077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7FA870-24C9-4786-9D8B-06A18BC2C64D}"/>
              </a:ext>
            </a:extLst>
          </p:cNvPr>
          <p:cNvSpPr/>
          <p:nvPr/>
        </p:nvSpPr>
        <p:spPr>
          <a:xfrm>
            <a:off x="6939061" y="1485294"/>
            <a:ext cx="1190847" cy="2238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550597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预警</a:t>
            </a:r>
            <a:r>
              <a:rPr lang="en-US" altLang="zh-CN" sz="2400" dirty="0"/>
              <a:t>(Warning):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level: </a:t>
            </a:r>
            <a:r>
              <a:rPr lang="zh-CN" altLang="en-US" sz="1700" dirty="0">
                <a:latin typeface="Consolas" panose="020B0609020204030204" pitchFamily="49" charset="0"/>
              </a:rPr>
              <a:t>红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橙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黄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绿 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zh-CN" altLang="en-US" sz="1700" dirty="0">
                <a:latin typeface="Consolas" panose="020B0609020204030204" pitchFamily="49" charset="0"/>
              </a:rPr>
              <a:t>对应</a:t>
            </a:r>
            <a:r>
              <a:rPr lang="en-US" altLang="zh-CN" sz="1700" dirty="0">
                <a:latin typeface="Consolas" panose="020B0609020204030204" pitchFamily="49" charset="0"/>
              </a:rPr>
              <a:t>GB/T 28921)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content: "【</a:t>
            </a:r>
            <a:r>
              <a:rPr lang="zh-CN" altLang="en-US" sz="1700" dirty="0">
                <a:latin typeface="Consolas" panose="020B0609020204030204" pitchFamily="49" charset="0"/>
              </a:rPr>
              <a:t>红色预警</a:t>
            </a:r>
            <a:r>
              <a:rPr lang="en-US" altLang="zh-CN" sz="1700" dirty="0">
                <a:latin typeface="Consolas" panose="020B0609020204030204" pitchFamily="49" charset="0"/>
              </a:rPr>
              <a:t>】</a:t>
            </a:r>
            <a:r>
              <a:rPr lang="zh-CN" altLang="en-US" sz="1700" dirty="0">
                <a:latin typeface="Consolas" panose="020B0609020204030204" pitchFamily="49" charset="0"/>
              </a:rPr>
              <a:t>预计</a:t>
            </a:r>
            <a:r>
              <a:rPr lang="en-US" altLang="zh-CN" sz="1700" dirty="0">
                <a:latin typeface="Consolas" panose="020B0609020204030204" pitchFamily="49" charset="0"/>
              </a:rPr>
              <a:t>2</a:t>
            </a:r>
            <a:r>
              <a:rPr lang="zh-CN" altLang="en-US" sz="1700" dirty="0">
                <a:latin typeface="Consolas" panose="020B0609020204030204" pitchFamily="49" charset="0"/>
              </a:rPr>
              <a:t>小时内发生山体滑坡</a:t>
            </a:r>
            <a:r>
              <a:rPr lang="en-US" altLang="zh-CN" sz="1700" dirty="0">
                <a:latin typeface="Consolas" panose="020B0609020204030204" pitchFamily="49" charset="0"/>
              </a:rPr>
              <a:t>..."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 err="1">
                <a:latin typeface="Consolas" panose="020B0609020204030204" pitchFamily="49" charset="0"/>
              </a:rPr>
              <a:t>affectedArea</a:t>
            </a:r>
            <a:r>
              <a:rPr lang="en-US" altLang="zh-CN" sz="1700" dirty="0">
                <a:latin typeface="Consolas" panose="020B0609020204030204" pitchFamily="49" charset="0"/>
              </a:rPr>
              <a:t>: </a:t>
            </a:r>
            <a:r>
              <a:rPr lang="en-US" altLang="zh-CN" sz="1700" dirty="0" err="1">
                <a:latin typeface="Consolas" panose="020B0609020204030204" pitchFamily="49" charset="0"/>
              </a:rPr>
              <a:t>GeoJSON</a:t>
            </a:r>
            <a:r>
              <a:rPr lang="zh-CN" altLang="en-US" sz="1700" dirty="0">
                <a:latin typeface="Consolas" panose="020B0609020204030204" pitchFamily="49" charset="0"/>
              </a:rPr>
              <a:t>格式多边形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N:N </a:t>
            </a:r>
            <a:r>
              <a:rPr lang="zh-CN" altLang="en-US" sz="1800" dirty="0">
                <a:latin typeface="Consolas" panose="020B0609020204030204" pitchFamily="49" charset="0"/>
              </a:rPr>
              <a:t>灾害类型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资源调度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分发通道</a:t>
            </a:r>
          </a:p>
          <a:p>
            <a:pPr marL="0" indent="0">
              <a:buNone/>
            </a:pPr>
            <a:r>
              <a:rPr lang="zh-CN" altLang="en-US" sz="2400" dirty="0"/>
              <a:t>业务规则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红色预警必须包含至少</a:t>
            </a:r>
            <a:r>
              <a:rPr lang="en-US" altLang="zh-CN" sz="1800" dirty="0">
                <a:latin typeface="Consolas" panose="020B0609020204030204" pitchFamily="49" charset="0"/>
              </a:rPr>
              <a:t>3</a:t>
            </a:r>
            <a:r>
              <a:rPr lang="zh-CN" altLang="en-US" sz="1800" dirty="0">
                <a:latin typeface="Consolas" panose="020B0609020204030204" pitchFamily="49" charset="0"/>
              </a:rPr>
              <a:t>条避险建议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复合灾害需关联多个灾害类型编码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-2" r="81419" b="33330"/>
          <a:stretch/>
        </p:blipFill>
        <p:spPr>
          <a:xfrm>
            <a:off x="8229600" y="486151"/>
            <a:ext cx="3657600" cy="588569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监测数据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MonitoringData</a:t>
            </a:r>
            <a:r>
              <a:rPr lang="en-US" altLang="zh-CN" sz="2400" dirty="0"/>
              <a:t>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value: </a:t>
            </a:r>
            <a:r>
              <a:rPr lang="zh-CN" altLang="en-US" sz="1800" dirty="0">
                <a:latin typeface="Consolas" panose="020B0609020204030204" pitchFamily="49" charset="0"/>
              </a:rPr>
              <a:t>数值型（带范围约束）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水位</a:t>
            </a:r>
            <a:r>
              <a:rPr lang="en-US" altLang="zh-CN" sz="1800" dirty="0">
                <a:latin typeface="Consolas" panose="020B0609020204030204" pitchFamily="49" charset="0"/>
              </a:rPr>
              <a:t>: 0.0~50.0m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地震波</a:t>
            </a:r>
            <a:r>
              <a:rPr lang="en-US" altLang="zh-CN" sz="1800" dirty="0">
                <a:latin typeface="Consolas" panose="020B0609020204030204" pitchFamily="49" charset="0"/>
              </a:rPr>
              <a:t>: 0.0~2.0g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status: </a:t>
            </a:r>
            <a:r>
              <a:rPr lang="zh-CN" altLang="en-US" sz="1800" dirty="0">
                <a:latin typeface="Consolas" panose="020B0609020204030204" pitchFamily="49" charset="0"/>
              </a:rPr>
              <a:t>自动标记异常数据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N:1 </a:t>
            </a:r>
            <a:r>
              <a:rPr lang="zh-CN" altLang="en-US" sz="1800" dirty="0">
                <a:latin typeface="Consolas" panose="020B0609020204030204" pitchFamily="49" charset="0"/>
              </a:rPr>
              <a:t>传感器设备</a:t>
            </a:r>
          </a:p>
          <a:p>
            <a:pPr marL="0" indent="0">
              <a:buNone/>
            </a:pPr>
            <a:r>
              <a:rPr lang="zh-CN" altLang="en-US" sz="2400" dirty="0"/>
              <a:t>数据质量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时间戳偏差≤</a:t>
            </a:r>
            <a:r>
              <a:rPr lang="en-US" altLang="zh-CN" sz="1800" dirty="0">
                <a:latin typeface="Consolas" panose="020B0609020204030204" pitchFamily="49" charset="0"/>
              </a:rPr>
              <a:t>5</a:t>
            </a:r>
            <a:r>
              <a:rPr lang="zh-CN" altLang="en-US" sz="1800" dirty="0">
                <a:latin typeface="Consolas" panose="020B0609020204030204" pitchFamily="49" charset="0"/>
              </a:rPr>
              <a:t>秒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异常值触发自动校准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7"/>
          <a:stretch/>
        </p:blipFill>
        <p:spPr>
          <a:xfrm>
            <a:off x="7601685" y="488950"/>
            <a:ext cx="4194532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26028" r="105" b="29562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4"/>
          <a:stretch/>
        </p:blipFill>
        <p:spPr>
          <a:xfrm>
            <a:off x="2329269" y="2583712"/>
            <a:ext cx="9862731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55590" r="257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7636711" y="133866"/>
            <a:ext cx="4250489" cy="6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3" b="-2879"/>
          <a:stretch/>
        </p:blipFill>
        <p:spPr>
          <a:xfrm>
            <a:off x="7636711" y="0"/>
            <a:ext cx="425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67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-14288" r="61571" b="1428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-1418" r="36864" b="141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8" t="-5255" b="5255"/>
          <a:stretch/>
        </p:blipFill>
        <p:spPr>
          <a:xfrm>
            <a:off x="7499350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人机交互界面设计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7B94C-EBD9-46A1-88E4-29B54218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347602"/>
            <a:ext cx="8791553" cy="4945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7873999" y="2873463"/>
            <a:ext cx="6046013" cy="434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2906F-49C9-4D87-B461-82F2557C0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2291239" y="3233329"/>
            <a:ext cx="2026763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36" y="1891863"/>
            <a:ext cx="6799107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7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236" y="1891863"/>
            <a:ext cx="6799107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/>
          <a:stretch/>
        </p:blipFill>
        <p:spPr>
          <a:xfrm>
            <a:off x="2216888" y="2583712"/>
            <a:ext cx="9629693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8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F75498-AB38-46AD-BF76-98DAAB6E1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85452"/>
              </p:ext>
            </p:extLst>
          </p:nvPr>
        </p:nvGraphicFramePr>
        <p:xfrm>
          <a:off x="2424362" y="1234440"/>
          <a:ext cx="9534525" cy="43891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8175">
                  <a:extLst>
                    <a:ext uri="{9D8B030D-6E8A-4147-A177-3AD203B41FA5}">
                      <a16:colId xmlns:a16="http://schemas.microsoft.com/office/drawing/2014/main" val="1204137410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62176627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3808488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姓名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需求获取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22721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王兆鲁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前景与范围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数据建模、行为建模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67598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叶子宁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需求展示、接口设计、前端设计、博客搭建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7339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云若飞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69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林柏健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面谈分析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38418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蒋浩天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PPT、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汇报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、汇报、前端设计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24170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董石楷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项目文档、功能分解、需求细化、前端设计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328110446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C10342B-31B8-4E6D-B4FC-7FD8D25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51572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86947"/>
              </p:ext>
            </p:extLst>
          </p:nvPr>
        </p:nvGraphicFramePr>
        <p:xfrm>
          <a:off x="2396009" y="1233236"/>
          <a:ext cx="9510822" cy="5205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63340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70013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847352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433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实时响应能力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数据采集至预警触达延迟 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秒（地震场景）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台风路径预测：每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分钟更新一次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系统可用性：≥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99.99%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（年故障时间≤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小时）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模拟多源数据并发输入（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万条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秒），测试端到端处理延迟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使用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JMeter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进行压力测试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对比不同灾害场景的响应阈值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58931124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系统吞吐量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支持单节点每秒处理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万条传感器数据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灾难恢复时间（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RTO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）：≤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分钟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Apache Kafka + Spark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集群压力测试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模拟台风场景下多维度数据流峰值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日志分析系统实时监控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142776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54977"/>
              </p:ext>
            </p:extLst>
          </p:nvPr>
        </p:nvGraphicFramePr>
        <p:xfrm>
          <a:off x="2396009" y="1233236"/>
          <a:ext cx="9510822" cy="505968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84335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368887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并发用户承载能力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5000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万用户同时接收预警信息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多通道并发：语音、短信、广播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基于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5G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核心网仿真环境构建分布式消息队列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断网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弱网环境下切换至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通道（成功率≥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99%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46029283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预测模型推理速度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多模态融合模型推理时间 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模型单次预测延迟≤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NVIDIA A100 GPU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测试混合模型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边缘计算节点本地推理性能测试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13005997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容灾恢复能力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主数据中心宕机后，备用系统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30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秒内完成切换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本地边缘节点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小时离线工作能力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模拟极端场景：光纤切断、电力中断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验证多活架构的故障转移机制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8619910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23156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可靠性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三级冗余架构：国家级中心（北京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上海）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区域中心（省级）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边缘计算节点（市县）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多通道冗余：卫星通信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+5G+2G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混合组网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传感器双电源供电（主电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小时备用电池）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27410118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99.999% SLA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保障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卫星链路备份保障网络中断时的预警广播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每季度进行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GDPR/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网络安全法合规审计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197540859"/>
                  </a:ext>
                </a:extLst>
              </a:tr>
              <a:tr h="823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安全性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符合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ISO 27001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量子加密传输关键预警指令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区块链存证关键预警日志（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Hyperledger Fabric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RBAC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权限模型（政府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企业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个人分级）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146071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366181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44340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可维护性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容器化微服务架构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算法模型热更新（无需停机）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日志分析系统（实时监控传感器状态）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755922724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可扩展性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开放式数据接口规范（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OGC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SensorThings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API）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预留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网关接入无人机巡检数据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支持第三方传感器快速接入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8571536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易用性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多模态交互：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手机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分级震动编码（区分灾害类型）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公共场所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屏动态色温警示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支持语音播报（多语言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方言适配）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无障碍设计：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WCAG 2.1 AA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747316780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415373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卫星遥感数据接入</a:t>
            </a:r>
          </a:p>
          <a:p>
            <a:pPr marL="0" indent="0">
              <a:buNone/>
            </a:pPr>
            <a:r>
              <a:rPr lang="zh-CN" altLang="en-US" sz="2400" dirty="0"/>
              <a:t>协议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gRPC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数据格式</a:t>
            </a:r>
            <a:r>
              <a:rPr lang="en-US" altLang="zh-CN" sz="2400" dirty="0"/>
              <a:t>: 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timestamp: ISO8601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coordinates: WGS84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 err="1">
                <a:latin typeface="Consolas" panose="020B0609020204030204" pitchFamily="49" charset="0"/>
              </a:rPr>
              <a:t>sensor_type</a:t>
            </a:r>
            <a:r>
              <a:rPr lang="en-US" altLang="zh-CN" sz="2000" dirty="0">
                <a:latin typeface="Consolas" panose="020B0609020204030204" pitchFamily="49" charset="0"/>
              </a:rPr>
              <a:t>: [</a:t>
            </a:r>
            <a:r>
              <a:rPr lang="zh-CN" altLang="en-US" sz="2000" dirty="0">
                <a:latin typeface="Consolas" panose="020B0609020204030204" pitchFamily="49" charset="0"/>
              </a:rPr>
              <a:t>红外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可见光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雷达</a:t>
            </a:r>
            <a:r>
              <a:rPr lang="en-US" altLang="zh-CN" sz="20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resolution: 0.5-30m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频率</a:t>
            </a:r>
            <a:r>
              <a:rPr lang="en-US" altLang="zh-CN" sz="2400" dirty="0"/>
              <a:t>: 5</a:t>
            </a:r>
            <a:r>
              <a:rPr lang="zh-CN" altLang="en-US" sz="2400" dirty="0"/>
              <a:t>分钟</a:t>
            </a:r>
            <a:r>
              <a:rPr lang="en-US" altLang="zh-CN" sz="2400" dirty="0"/>
              <a:t>/</a:t>
            </a:r>
            <a:r>
              <a:rPr lang="zh-CN" altLang="en-US" sz="2400" dirty="0"/>
              <a:t>次（静止轨道卫星）</a:t>
            </a:r>
          </a:p>
          <a:p>
            <a:pPr marL="0" indent="0">
              <a:buNone/>
            </a:pPr>
            <a:r>
              <a:rPr lang="zh-CN" altLang="en-US" sz="2400" dirty="0"/>
              <a:t>安全要求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传输层</a:t>
            </a:r>
            <a:r>
              <a:rPr lang="en-US" altLang="zh-CN" sz="2000" dirty="0"/>
              <a:t>: TLS 1.3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存储</a:t>
            </a:r>
            <a:r>
              <a:rPr lang="en-US" altLang="zh-CN" sz="2000" dirty="0"/>
              <a:t>: AES-256</a:t>
            </a:r>
            <a:r>
              <a:rPr lang="zh-CN" altLang="en-US" sz="2000" dirty="0"/>
              <a:t>加密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认证</a:t>
            </a:r>
            <a:r>
              <a:rPr lang="en-US" altLang="zh-CN" sz="2000" dirty="0"/>
              <a:t>: OAuth 2.0 + JWT</a:t>
            </a:r>
          </a:p>
          <a:p>
            <a:pPr marL="0" indent="0">
              <a:buNone/>
            </a:pPr>
            <a:r>
              <a:rPr lang="en-US" altLang="zh-CN" sz="2400" dirty="0"/>
              <a:t>JSON</a:t>
            </a:r>
            <a:r>
              <a:rPr lang="zh-CN" altLang="en-US" sz="2400" dirty="0"/>
              <a:t>示例</a:t>
            </a:r>
            <a:r>
              <a:rPr lang="en-US" altLang="zh-CN" sz="2400" dirty="0"/>
              <a:t>: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"timestamp":"2024-01-01T00:00:00Z",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"coordinates":"114.3,30.5",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"sensor_type":"</a:t>
            </a:r>
            <a:r>
              <a:rPr lang="zh-CN" altLang="en-US" sz="1600" dirty="0">
                <a:latin typeface="Consolas" panose="020B0609020204030204" pitchFamily="49" charset="0"/>
              </a:rPr>
              <a:t>红外</a:t>
            </a:r>
            <a:r>
              <a:rPr lang="en-US" altLang="zh-CN" sz="1600" dirty="0">
                <a:latin typeface="Consolas" panose="020B06090202040302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"resolution":10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第三方数据源数据接入</a:t>
            </a:r>
          </a:p>
          <a:p>
            <a:pPr marL="0" indent="0">
              <a:buNone/>
            </a:pPr>
            <a:r>
              <a:rPr lang="zh-CN" altLang="en-US" sz="2400" dirty="0"/>
              <a:t>气象局接口</a:t>
            </a:r>
            <a:r>
              <a:rPr lang="en-US" altLang="zh-CN" sz="2400" dirty="0"/>
              <a:t>: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协议</a:t>
            </a:r>
            <a:r>
              <a:rPr lang="en-US" altLang="zh-CN" dirty="0"/>
              <a:t>: RESTful API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路径</a:t>
            </a:r>
            <a:r>
              <a:rPr lang="en-US" altLang="zh-CN" dirty="0"/>
              <a:t>: GET /weather/v1/alerts</a:t>
            </a:r>
          </a:p>
          <a:p>
            <a:pPr marL="0" indent="0">
              <a:buNone/>
            </a:pPr>
            <a:r>
              <a:rPr lang="zh-CN" altLang="en-US" sz="2400" dirty="0"/>
              <a:t>卫星遥感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OGC WMS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支持格式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GeoTIFF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预警分发接口</a:t>
            </a:r>
          </a:p>
          <a:p>
            <a:pPr marL="0" indent="0">
              <a:buNone/>
            </a:pPr>
            <a:r>
              <a:rPr lang="zh-CN" altLang="en-US" sz="2400" dirty="0"/>
              <a:t>通道类型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小区广播（</a:t>
            </a:r>
            <a:r>
              <a:rPr lang="en-US" altLang="zh-CN" sz="2400" dirty="0"/>
              <a:t>CBS</a:t>
            </a:r>
            <a:r>
              <a:rPr lang="zh-CN" altLang="en-US" sz="2400" dirty="0"/>
              <a:t>）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ETSI TS 123.041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覆盖</a:t>
            </a:r>
            <a:r>
              <a:rPr lang="en-US" altLang="zh-CN" sz="2000" dirty="0"/>
              <a:t>: 2G/3G/4G/5G </a:t>
            </a:r>
            <a:r>
              <a:rPr lang="zh-CN" altLang="en-US" sz="2000" dirty="0"/>
              <a:t>多模基站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备份机制</a:t>
            </a:r>
            <a:r>
              <a:rPr lang="en-US" altLang="zh-CN" sz="2000" dirty="0"/>
              <a:t>: </a:t>
            </a:r>
            <a:r>
              <a:rPr lang="zh-CN" altLang="en-US" sz="2000" dirty="0"/>
              <a:t>卫星通信</a:t>
            </a:r>
          </a:p>
          <a:p>
            <a:pPr marL="0" indent="0">
              <a:buNone/>
            </a:pPr>
            <a:r>
              <a:rPr lang="zh-CN" altLang="en-US" sz="2400" dirty="0"/>
              <a:t>应急</a:t>
            </a:r>
            <a:r>
              <a:rPr lang="en-US" altLang="zh-CN" sz="2400" dirty="0"/>
              <a:t>APP</a:t>
            </a:r>
            <a:r>
              <a:rPr lang="zh-CN" altLang="en-US" sz="2400" dirty="0"/>
              <a:t>推送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主要通道</a:t>
            </a:r>
            <a:r>
              <a:rPr lang="en-US" altLang="zh-CN" sz="2000" dirty="0"/>
              <a:t>: FCM/APNs </a:t>
            </a:r>
            <a:r>
              <a:rPr lang="zh-CN" altLang="en-US" sz="2000" dirty="0"/>
              <a:t>增强模式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备份通道</a:t>
            </a:r>
            <a:r>
              <a:rPr lang="en-US" altLang="zh-CN" sz="2000" dirty="0"/>
              <a:t>: WebSocket</a:t>
            </a:r>
            <a:r>
              <a:rPr lang="zh-CN" altLang="en-US" sz="2000" dirty="0"/>
              <a:t>长连接</a:t>
            </a:r>
          </a:p>
          <a:p>
            <a:pPr marL="0" indent="0">
              <a:buNone/>
            </a:pPr>
            <a:r>
              <a:rPr lang="zh-CN" altLang="en-US" sz="2400" dirty="0"/>
              <a:t>电视速报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ATSC 3.0 </a:t>
            </a:r>
            <a:r>
              <a:rPr lang="zh-CN" altLang="en-US" sz="2000" dirty="0"/>
              <a:t>紧急警报系统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兼容性</a:t>
            </a:r>
            <a:r>
              <a:rPr lang="en-US" altLang="zh-CN" sz="2000" dirty="0"/>
              <a:t>: </a:t>
            </a:r>
            <a:r>
              <a:rPr lang="zh-CN" altLang="en-US" sz="2000" dirty="0"/>
              <a:t>支持模拟信号降级推送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9103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1004</TotalTime>
  <Words>1979</Words>
  <Application>Microsoft Office PowerPoint</Application>
  <PresentationFormat>宽屏</PresentationFormat>
  <Paragraphs>253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Microsoft YaHei UI Light</vt:lpstr>
      <vt:lpstr>Consolas</vt:lpstr>
      <vt:lpstr>Arial</vt:lpstr>
      <vt:lpstr>Microsoft YaHei UI</vt:lpstr>
      <vt:lpstr>Times New Roman</vt:lpstr>
      <vt:lpstr>等线</vt:lpstr>
      <vt:lpstr>Office 主题​​</vt:lpstr>
      <vt:lpstr>灾害预警系统</vt:lpstr>
      <vt:lpstr>功能分解</vt:lpstr>
      <vt:lpstr>功能分解</vt:lpstr>
      <vt:lpstr>性能需求与Benchmark</vt:lpstr>
      <vt:lpstr>性能需求与Benchmark</vt:lpstr>
      <vt:lpstr>质量属性设计</vt:lpstr>
      <vt:lpstr>质量属性设计</vt:lpstr>
      <vt:lpstr>对外接口定义</vt:lpstr>
      <vt:lpstr>对外接口定义</vt:lpstr>
      <vt:lpstr>对外接口定义</vt:lpstr>
      <vt:lpstr>DFD图</vt:lpstr>
      <vt:lpstr>DFD图</vt:lpstr>
      <vt:lpstr>DFD图</vt:lpstr>
      <vt:lpstr>面向对象分析</vt:lpstr>
      <vt:lpstr>面向对象分析</vt:lpstr>
      <vt:lpstr>面向对象分析</vt:lpstr>
      <vt:lpstr>面向对象分析</vt:lpstr>
      <vt:lpstr>核心业务流程</vt:lpstr>
      <vt:lpstr>核心业务流程</vt:lpstr>
      <vt:lpstr>核心业务流程</vt:lpstr>
      <vt:lpstr>预警生命周期</vt:lpstr>
      <vt:lpstr>预警生命周期</vt:lpstr>
      <vt:lpstr>预警生命周期</vt:lpstr>
      <vt:lpstr>预警生命周期</vt:lpstr>
      <vt:lpstr>预警生命周期</vt:lpstr>
      <vt:lpstr>人机交互界面设计</vt:lpstr>
      <vt:lpstr>人机交互界面设计</vt:lpstr>
      <vt:lpstr>人机交互界面设计</vt:lpstr>
      <vt:lpstr>人机交互界面设计</vt:lpstr>
      <vt:lpstr>人机交互界面设计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46</cp:revision>
  <dcterms:created xsi:type="dcterms:W3CDTF">2025-03-17T06:45:54Z</dcterms:created>
  <dcterms:modified xsi:type="dcterms:W3CDTF">2025-04-18T07:58:57Z</dcterms:modified>
</cp:coreProperties>
</file>